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57" r:id="rId3"/>
    <p:sldId id="276" r:id="rId4"/>
    <p:sldId id="275" r:id="rId5"/>
    <p:sldId id="260" r:id="rId6"/>
    <p:sldId id="261" r:id="rId7"/>
    <p:sldId id="262" r:id="rId8"/>
    <p:sldId id="263" r:id="rId9"/>
    <p:sldId id="277" r:id="rId10"/>
    <p:sldId id="278" r:id="rId11"/>
    <p:sldId id="279" r:id="rId12"/>
    <p:sldId id="281" r:id="rId13"/>
    <p:sldId id="284" r:id="rId14"/>
    <p:sldId id="280" r:id="rId15"/>
    <p:sldId id="265" r:id="rId16"/>
    <p:sldId id="266" r:id="rId17"/>
    <p:sldId id="267" r:id="rId18"/>
    <p:sldId id="282" r:id="rId19"/>
    <p:sldId id="283" r:id="rId20"/>
    <p:sldId id="268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126"/>
    <a:srgbClr val="4F847F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71" d="100"/>
          <a:sy n="71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96C52-8B6C-7544-A0A7-98BEA3434CDA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5847-1846-AE40-87E5-2C787A7A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5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B88C3-8091-6D4F-9432-FBC2B53F5259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923F-230A-B642-A450-5C3A3815F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5923F-230A-B642-A450-5C3A3815F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5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5923F-230A-B642-A450-5C3A3815FE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pact100 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4" y="6089789"/>
            <a:ext cx="1628146" cy="63168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540151" y="6242603"/>
            <a:ext cx="4151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C8126"/>
                </a:solidFill>
              </a:rPr>
              <a:t>Philanthropy Powered By South Jersey Women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71716" y="6242603"/>
            <a:ext cx="207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dirty="0">
                <a:solidFill>
                  <a:srgbClr val="4F847F"/>
                </a:solidFill>
              </a:rPr>
              <a:t>Impact100SJ.org</a:t>
            </a:r>
          </a:p>
        </p:txBody>
      </p:sp>
      <p:sp>
        <p:nvSpPr>
          <p:cNvPr id="13" name="Title Placeholder 14"/>
          <p:cNvSpPr>
            <a:spLocks noGrp="1"/>
          </p:cNvSpPr>
          <p:nvPr>
            <p:ph type="title"/>
          </p:nvPr>
        </p:nvSpPr>
        <p:spPr>
          <a:xfrm>
            <a:off x="457200" y="413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56793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7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847F"/>
                </a:solidFill>
              </a:defRPr>
            </a:lvl1pPr>
            <a:lvl2pPr>
              <a:defRPr>
                <a:solidFill>
                  <a:srgbClr val="4F847F"/>
                </a:solidFill>
              </a:defRPr>
            </a:lvl2pPr>
            <a:lvl3pPr>
              <a:defRPr>
                <a:solidFill>
                  <a:srgbClr val="4F847F"/>
                </a:solidFill>
              </a:defRPr>
            </a:lvl3pPr>
            <a:lvl4pPr>
              <a:defRPr>
                <a:solidFill>
                  <a:srgbClr val="4F847F"/>
                </a:solidFill>
              </a:defRPr>
            </a:lvl4pPr>
            <a:lvl5pPr>
              <a:defRPr>
                <a:solidFill>
                  <a:srgbClr val="4F84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4"/>
          <p:cNvSpPr>
            <a:spLocks noGrp="1"/>
          </p:cNvSpPr>
          <p:nvPr>
            <p:ph type="title"/>
          </p:nvPr>
        </p:nvSpPr>
        <p:spPr>
          <a:xfrm>
            <a:off x="457200" y="413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9841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B2BA0-C6F0-334C-BBB6-09563A78FF5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7849" y="6236530"/>
            <a:ext cx="36237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603"/>
            <a:ext cx="2133600" cy="365125"/>
          </a:xfrm>
          <a:prstGeom prst="rect">
            <a:avLst/>
          </a:prstGeom>
        </p:spPr>
        <p:txBody>
          <a:bodyPr/>
          <a:lstStyle/>
          <a:p>
            <a:fld id="{EB544303-BCF2-864E-954E-ABA7E802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-100 Background.ai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521" r="786" b="51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457200" y="413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headline</a:t>
            </a:r>
          </a:p>
        </p:txBody>
      </p:sp>
      <p:pic>
        <p:nvPicPr>
          <p:cNvPr id="20" name="Picture 19" descr="Impact100 Logo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4" y="6089789"/>
            <a:ext cx="1628146" cy="63168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540151" y="6242603"/>
            <a:ext cx="4151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C8126"/>
                </a:solidFill>
              </a:rPr>
              <a:t>Philanthropy Powered By South Jersey Women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371716" y="6242603"/>
            <a:ext cx="207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dirty="0">
                <a:solidFill>
                  <a:srgbClr val="4F847F"/>
                </a:solidFill>
              </a:rPr>
              <a:t>Impact100SJ.org</a:t>
            </a:r>
          </a:p>
        </p:txBody>
      </p:sp>
    </p:spTree>
    <p:extLst>
      <p:ext uri="{BB962C8B-B14F-4D97-AF65-F5344CB8AC3E}">
        <p14:creationId xmlns:p14="http://schemas.microsoft.com/office/powerpoint/2010/main" val="12266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EC81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037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C8126"/>
                </a:solidFill>
                <a:latin typeface="+mn-lt"/>
              </a:rPr>
              <a:t>2020 Grant Information Session</a:t>
            </a:r>
          </a:p>
        </p:txBody>
      </p:sp>
      <p:pic>
        <p:nvPicPr>
          <p:cNvPr id="5" name="Picture 4" descr="Impact100 Logo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39" y="821733"/>
            <a:ext cx="5776322" cy="22410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35483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4F847F"/>
                </a:solidFill>
                <a:latin typeface="+mn-lt"/>
              </a:rPr>
              <a:t>Collective Philanthropy Powered By Women</a:t>
            </a:r>
          </a:p>
        </p:txBody>
      </p:sp>
    </p:spTree>
    <p:extLst>
      <p:ext uri="{BB962C8B-B14F-4D97-AF65-F5344CB8AC3E}">
        <p14:creationId xmlns:p14="http://schemas.microsoft.com/office/powerpoint/2010/main" val="338775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5249" y="1600200"/>
            <a:ext cx="7082688" cy="4525963"/>
          </a:xfrm>
        </p:spPr>
        <p:txBody>
          <a:bodyPr/>
          <a:lstStyle/>
          <a:p>
            <a:pPr>
              <a:spcBef>
                <a:spcPts val="2472"/>
              </a:spcBef>
              <a:buClr>
                <a:srgbClr val="EC8126"/>
              </a:buClr>
            </a:pPr>
            <a:r>
              <a:rPr lang="en-US" sz="2800" dirty="0"/>
              <a:t>Improve and expand service delivery with addition of a special technology platform</a:t>
            </a:r>
          </a:p>
          <a:p>
            <a:pPr>
              <a:spcBef>
                <a:spcPts val="2472"/>
              </a:spcBef>
              <a:buClr>
                <a:srgbClr val="EC8126"/>
              </a:buClr>
            </a:pPr>
            <a:r>
              <a:rPr lang="en-US" sz="2800" dirty="0"/>
              <a:t>Fit out and develop new space with furniture and equipment that will double amount of clients served</a:t>
            </a:r>
          </a:p>
          <a:p>
            <a:pPr>
              <a:spcBef>
                <a:spcPts val="2472"/>
              </a:spcBef>
              <a:buClr>
                <a:srgbClr val="EC8126"/>
              </a:buClr>
            </a:pPr>
            <a:r>
              <a:rPr lang="en-US" sz="2800" dirty="0"/>
              <a:t>Restructuring of volunteer program in order to meet community demand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previous grant proposals</a:t>
            </a:r>
          </a:p>
        </p:txBody>
      </p:sp>
    </p:spTree>
    <p:extLst>
      <p:ext uri="{BB962C8B-B14F-4D97-AF65-F5344CB8AC3E}">
        <p14:creationId xmlns:p14="http://schemas.microsoft.com/office/powerpoint/2010/main" val="39437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507" y="1572659"/>
            <a:ext cx="7333085" cy="4525963"/>
          </a:xfrm>
        </p:spPr>
        <p:txBody>
          <a:bodyPr/>
          <a:lstStyle/>
          <a:p>
            <a:pPr>
              <a:buClr>
                <a:srgbClr val="EC8126"/>
              </a:buClr>
            </a:pPr>
            <a:r>
              <a:rPr lang="en-US" sz="2800" b="1" dirty="0"/>
              <a:t>Apply for Eligibility Review</a:t>
            </a:r>
          </a:p>
          <a:p>
            <a:pPr lvl="1">
              <a:buClr>
                <a:srgbClr val="EC8126"/>
              </a:buClr>
            </a:pPr>
            <a:r>
              <a:rPr lang="en-US" dirty="0"/>
              <a:t>Application on our website November 22</a:t>
            </a:r>
          </a:p>
          <a:p>
            <a:pPr lvl="1">
              <a:buClr>
                <a:srgbClr val="EC8126"/>
              </a:buClr>
            </a:pPr>
            <a:r>
              <a:rPr lang="en-US" dirty="0"/>
              <a:t>Deadline January 3, 2020</a:t>
            </a:r>
          </a:p>
          <a:p>
            <a:pPr>
              <a:buClr>
                <a:srgbClr val="EC8126"/>
              </a:buClr>
            </a:pPr>
            <a:r>
              <a:rPr lang="en-US" sz="2800" b="1" dirty="0"/>
              <a:t>What is Eligibility Review</a:t>
            </a:r>
          </a:p>
          <a:p>
            <a:pPr lvl="1">
              <a:buClr>
                <a:srgbClr val="EC8126"/>
              </a:buClr>
            </a:pPr>
            <a:r>
              <a:rPr lang="en-US" dirty="0"/>
              <a:t>General information about organization in order to determine fit for our grant</a:t>
            </a:r>
          </a:p>
          <a:p>
            <a:pPr lvl="1">
              <a:buClr>
                <a:srgbClr val="EC8126"/>
              </a:buClr>
            </a:pPr>
            <a:r>
              <a:rPr lang="en-US" dirty="0"/>
              <a:t>Financial Information</a:t>
            </a:r>
          </a:p>
          <a:p>
            <a:pPr>
              <a:buClr>
                <a:srgbClr val="EC8126"/>
              </a:buClr>
            </a:pPr>
            <a:r>
              <a:rPr lang="en-US" sz="2800" b="1" dirty="0"/>
              <a:t>Why an Eligibility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</a:t>
            </a:r>
          </a:p>
        </p:txBody>
      </p:sp>
    </p:spTree>
    <p:extLst>
      <p:ext uri="{BB962C8B-B14F-4D97-AF65-F5344CB8AC3E}">
        <p14:creationId xmlns:p14="http://schemas.microsoft.com/office/powerpoint/2010/main" val="189504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1989" y="2029512"/>
            <a:ext cx="6796519" cy="3909455"/>
          </a:xfrm>
        </p:spPr>
        <p:txBody>
          <a:bodyPr/>
          <a:lstStyle/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Overall financial health of </a:t>
            </a:r>
            <a:r>
              <a:rPr lang="en-US" sz="2800" dirty="0" smtClean="0"/>
              <a:t>the organization</a:t>
            </a:r>
            <a:endParaRPr lang="en-US" sz="2800" dirty="0"/>
          </a:p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Ability to pay off debts, have a cushion for emergencies, etc. </a:t>
            </a:r>
          </a:p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Growth over time of assets and ability to pay </a:t>
            </a:r>
            <a:r>
              <a:rPr lang="en-US" sz="2800" dirty="0" smtClean="0"/>
              <a:t>expenses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three things that </a:t>
            </a:r>
            <a:br>
              <a:rPr lang="en-US" dirty="0"/>
            </a:br>
            <a:r>
              <a:rPr lang="en-US" dirty="0"/>
              <a:t>Finance Review Committee looks for?</a:t>
            </a:r>
          </a:p>
        </p:txBody>
      </p:sp>
    </p:spTree>
    <p:extLst>
      <p:ext uri="{BB962C8B-B14F-4D97-AF65-F5344CB8AC3E}">
        <p14:creationId xmlns:p14="http://schemas.microsoft.com/office/powerpoint/2010/main" val="10076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5B4D2E5-9C82-4264-B023-D1BCF5F69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59133"/>
              </p:ext>
            </p:extLst>
          </p:nvPr>
        </p:nvGraphicFramePr>
        <p:xfrm>
          <a:off x="457200" y="1546536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xmlns="" val="255706876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xmlns="" val="27176193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11407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892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Ratio</a:t>
                      </a:r>
                    </a:p>
                    <a:p>
                      <a:r>
                        <a:rPr lang="en-US" dirty="0"/>
                        <a:t>Current Assets/Current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41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 in Net Assets</a:t>
                      </a:r>
                    </a:p>
                    <a:p>
                      <a:r>
                        <a:rPr lang="en-US" dirty="0"/>
                        <a:t>Change in Net Assets/Prior Year Net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Greater than 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575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Equity Ratio</a:t>
                      </a:r>
                    </a:p>
                    <a:p>
                      <a:r>
                        <a:rPr lang="en-US" dirty="0"/>
                        <a:t>Total Net Assets/Total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Greater than 50%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77%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39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Debt Ratio</a:t>
                      </a:r>
                    </a:p>
                    <a:p>
                      <a:r>
                        <a:rPr lang="en-US" dirty="0"/>
                        <a:t>Total Liabilities/Unrestricted Net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than 50%</a:t>
                      </a:r>
                    </a:p>
                    <a:p>
                      <a:pPr algn="ctr"/>
                      <a:r>
                        <a:rPr lang="en-US"/>
                        <a:t>(moved to 60%)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81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Operating Margin</a:t>
                      </a:r>
                    </a:p>
                    <a:p>
                      <a:r>
                        <a:rPr lang="en-US" dirty="0"/>
                        <a:t>Increase in UR Net Assets/Total UR Net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Greater than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875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Unrestricted Surplus/Deficit Ratio</a:t>
                      </a:r>
                    </a:p>
                    <a:p>
                      <a:r>
                        <a:rPr lang="en-US" dirty="0"/>
                        <a:t>Total UR Net Assets/Total UR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Greater than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81467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EAB2E548-045D-4708-B9DE-77F9CAC9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</a:t>
            </a:r>
            <a:r>
              <a:rPr lang="en-US" dirty="0" smtClean="0"/>
              <a:t>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4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5646" y="1868520"/>
            <a:ext cx="7190002" cy="3837901"/>
          </a:xfrm>
        </p:spPr>
        <p:txBody>
          <a:bodyPr/>
          <a:lstStyle/>
          <a:p>
            <a:pPr>
              <a:spcBef>
                <a:spcPts val="1872"/>
              </a:spcBef>
            </a:pPr>
            <a:r>
              <a:rPr lang="en-US" sz="2800" dirty="0"/>
              <a:t>Applicants who meet eligibility and financial criteria are invited to submit project proposal</a:t>
            </a:r>
          </a:p>
          <a:p>
            <a:pPr>
              <a:spcBef>
                <a:spcPts val="1872"/>
              </a:spcBef>
            </a:pPr>
            <a:r>
              <a:rPr lang="en-US" sz="2800" dirty="0"/>
              <a:t>All applicants will be notified of status by Friday, January 24, 2020</a:t>
            </a:r>
          </a:p>
          <a:p>
            <a:pPr>
              <a:spcBef>
                <a:spcPts val="1872"/>
              </a:spcBef>
            </a:pPr>
            <a:r>
              <a:rPr lang="en-US" sz="2800" dirty="0"/>
              <a:t>Project proposal application available on website on Monday, January 27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9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+mn-lt"/>
            </a:endParaRPr>
          </a:p>
          <a:p>
            <a:r>
              <a:rPr lang="en-US" sz="4000" dirty="0">
                <a:latin typeface="+mn-lt"/>
              </a:rPr>
              <a:t>What are three things that</a:t>
            </a:r>
          </a:p>
          <a:p>
            <a:r>
              <a:rPr lang="en-US" sz="4000" dirty="0">
                <a:latin typeface="+mn-lt"/>
              </a:rPr>
              <a:t>Grant Review Committee members look for?</a:t>
            </a:r>
          </a:p>
          <a:p>
            <a:endParaRPr lang="en-US" sz="4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803" y="1936114"/>
            <a:ext cx="7625850" cy="300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EC8126"/>
              </a:buClr>
              <a:buSzPct val="75000"/>
            </a:pPr>
            <a:r>
              <a:rPr lang="en-US" sz="3200" b="1" dirty="0">
                <a:solidFill>
                  <a:srgbClr val="4F847F"/>
                </a:solidFill>
              </a:rPr>
              <a:t>First: Attention to Detail</a:t>
            </a:r>
          </a:p>
          <a:p>
            <a:pPr marL="914400" lvl="1" indent="-457200">
              <a:spcAft>
                <a:spcPts val="18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4F847F"/>
                </a:solidFill>
              </a:rPr>
              <a:t>Clearly </a:t>
            </a:r>
            <a:r>
              <a:rPr lang="en-US" sz="2800" dirty="0">
                <a:solidFill>
                  <a:srgbClr val="4F847F"/>
                </a:solidFill>
              </a:rPr>
              <a:t>answer every question</a:t>
            </a:r>
          </a:p>
          <a:p>
            <a:pPr marL="914400" lvl="1" indent="-457200">
              <a:spcAft>
                <a:spcPts val="18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4F847F"/>
                </a:solidFill>
              </a:rPr>
              <a:t>Project </a:t>
            </a:r>
            <a:r>
              <a:rPr lang="en-US" sz="2800" dirty="0">
                <a:solidFill>
                  <a:srgbClr val="4F847F"/>
                </a:solidFill>
              </a:rPr>
              <a:t>budget matches project activities</a:t>
            </a:r>
          </a:p>
          <a:p>
            <a:pPr marL="914400" lvl="1" indent="-457200">
              <a:spcAft>
                <a:spcPts val="18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Project timetable matches period of grant award (July 1, 2020 – June 30, 2022)</a:t>
            </a:r>
          </a:p>
        </p:txBody>
      </p:sp>
    </p:spTree>
    <p:extLst>
      <p:ext uri="{BB962C8B-B14F-4D97-AF65-F5344CB8AC3E}">
        <p14:creationId xmlns:p14="http://schemas.microsoft.com/office/powerpoint/2010/main" val="83075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  <a:p>
            <a:r>
              <a:rPr lang="en-US" sz="4000" dirty="0"/>
              <a:t>What are 3 things our </a:t>
            </a:r>
          </a:p>
          <a:p>
            <a:r>
              <a:rPr lang="en-US" sz="4000" dirty="0"/>
              <a:t>Grant Review Committee members look for?</a:t>
            </a:r>
          </a:p>
          <a:p>
            <a:endParaRPr lang="en-US" sz="4000" dirty="0"/>
          </a:p>
          <a:p>
            <a:endParaRPr lang="en-US" sz="4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61" y="2024353"/>
            <a:ext cx="69235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EC8126"/>
              </a:buClr>
              <a:buSzPct val="75000"/>
            </a:pPr>
            <a:r>
              <a:rPr lang="en-US" sz="2800" b="1" dirty="0">
                <a:solidFill>
                  <a:srgbClr val="4F847F"/>
                </a:solidFill>
              </a:rPr>
              <a:t>Second: Organizational Strength</a:t>
            </a:r>
          </a:p>
          <a:p>
            <a:pPr marL="914400" lvl="1" indent="-457200">
              <a:spcAft>
                <a:spcPts val="18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Best practices in governance</a:t>
            </a:r>
          </a:p>
          <a:p>
            <a:pPr marL="914400" lvl="1" indent="-457200">
              <a:spcAft>
                <a:spcPts val="18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Strategic Planning</a:t>
            </a:r>
          </a:p>
        </p:txBody>
      </p:sp>
    </p:spTree>
    <p:extLst>
      <p:ext uri="{BB962C8B-B14F-4D97-AF65-F5344CB8AC3E}">
        <p14:creationId xmlns:p14="http://schemas.microsoft.com/office/powerpoint/2010/main" val="8229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  <a:p>
            <a:r>
              <a:rPr lang="en-US" sz="4000" dirty="0"/>
              <a:t>What are three things our </a:t>
            </a:r>
          </a:p>
          <a:p>
            <a:r>
              <a:rPr lang="en-US" sz="4000" dirty="0"/>
              <a:t>Grant Review Committee members look for?</a:t>
            </a:r>
          </a:p>
          <a:p>
            <a:endParaRPr lang="en-US" sz="4000" dirty="0"/>
          </a:p>
          <a:p>
            <a:endParaRPr lang="en-US" sz="4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3018" y="1764221"/>
            <a:ext cx="6450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</a:pPr>
            <a:r>
              <a:rPr lang="en-US" sz="2800" b="1" dirty="0">
                <a:solidFill>
                  <a:srgbClr val="4F847F"/>
                </a:solidFill>
              </a:rPr>
              <a:t>Third: Project has specific outcomes, is sustainable, and timely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Why this project needs to happen now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How success will be measured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What happens after grant runs out </a:t>
            </a:r>
          </a:p>
        </p:txBody>
      </p:sp>
    </p:spTree>
    <p:extLst>
      <p:ext uri="{BB962C8B-B14F-4D97-AF65-F5344CB8AC3E}">
        <p14:creationId xmlns:p14="http://schemas.microsoft.com/office/powerpoint/2010/main" val="391134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938" y="1600201"/>
            <a:ext cx="7315200" cy="3802124"/>
          </a:xfrm>
        </p:spPr>
        <p:txBody>
          <a:bodyPr/>
          <a:lstStyle/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All proposal applicants will be contacted as to whether we are requesting a site visit</a:t>
            </a:r>
          </a:p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Focus Area Committee members will visit organization and meet with senior staff</a:t>
            </a:r>
          </a:p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Purpose is to have questions answered, and to better understand the need and results of proposed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visits to “semi-finalists”</a:t>
            </a:r>
          </a:p>
        </p:txBody>
      </p:sp>
    </p:spTree>
    <p:extLst>
      <p:ext uri="{BB962C8B-B14F-4D97-AF65-F5344CB8AC3E}">
        <p14:creationId xmlns:p14="http://schemas.microsoft.com/office/powerpoint/2010/main" val="120641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8337" y="1600201"/>
            <a:ext cx="6885946" cy="4106228"/>
          </a:xfrm>
        </p:spPr>
        <p:txBody>
          <a:bodyPr/>
          <a:lstStyle/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Each Focus Area selects one finalist</a:t>
            </a:r>
          </a:p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Finalists will be announced by May 22, 2020</a:t>
            </a:r>
          </a:p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Finalists invited to make a timed presentation at our Annual Meeting on June 10, 2020</a:t>
            </a:r>
          </a:p>
          <a:p>
            <a:pPr>
              <a:spcBef>
                <a:spcPts val="1872"/>
              </a:spcBef>
              <a:buClr>
                <a:srgbClr val="EC8126"/>
              </a:buClr>
            </a:pPr>
            <a:r>
              <a:rPr lang="en-US" sz="2800" dirty="0"/>
              <a:t>Members vote at Annual Meeting and grant(s) are awarded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Finalists Selected</a:t>
            </a:r>
          </a:p>
        </p:txBody>
      </p:sp>
    </p:spTree>
    <p:extLst>
      <p:ext uri="{BB962C8B-B14F-4D97-AF65-F5344CB8AC3E}">
        <p14:creationId xmlns:p14="http://schemas.microsoft.com/office/powerpoint/2010/main" val="200195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Impact 100 South Jersey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980" y="1490133"/>
            <a:ext cx="74714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75000"/>
            </a:pPr>
            <a:r>
              <a:rPr lang="en-US" sz="3200" b="1" dirty="0">
                <a:solidFill>
                  <a:srgbClr val="4F847F"/>
                </a:solidFill>
              </a:rPr>
              <a:t>Who </a:t>
            </a:r>
            <a:r>
              <a:rPr lang="en-US" sz="3200" b="1" dirty="0" smtClean="0">
                <a:solidFill>
                  <a:srgbClr val="4F847F"/>
                </a:solidFill>
              </a:rPr>
              <a:t>We Are</a:t>
            </a:r>
            <a:endParaRPr lang="en-US" sz="3200" b="1" dirty="0">
              <a:solidFill>
                <a:srgbClr val="4F847F"/>
              </a:solidFill>
            </a:endParaRP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Local women pooling resources to make an impactful grant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Volunteering our time to learn about and support local non-profit organizations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Part of international movement</a:t>
            </a:r>
          </a:p>
        </p:txBody>
      </p:sp>
    </p:spTree>
    <p:extLst>
      <p:ext uri="{BB962C8B-B14F-4D97-AF65-F5344CB8AC3E}">
        <p14:creationId xmlns:p14="http://schemas.microsoft.com/office/powerpoint/2010/main" val="117846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How is $100,000 grant distributed?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184" y="2157016"/>
            <a:ext cx="7098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Timetable for payments and for reporting on benchmarks is established. </a:t>
            </a:r>
          </a:p>
          <a:p>
            <a:pPr marL="914400" lvl="1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Agreement between Impact 100SJ and grant awardee is signed.</a:t>
            </a:r>
          </a:p>
        </p:txBody>
      </p:sp>
    </p:spTree>
    <p:extLst>
      <p:ext uri="{BB962C8B-B14F-4D97-AF65-F5344CB8AC3E}">
        <p14:creationId xmlns:p14="http://schemas.microsoft.com/office/powerpoint/2010/main" val="8330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186" y="2338438"/>
            <a:ext cx="69854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75000"/>
            </a:pPr>
            <a:r>
              <a:rPr lang="en-US" sz="2800" b="1" dirty="0">
                <a:solidFill>
                  <a:srgbClr val="4F847F"/>
                </a:solidFill>
              </a:rPr>
              <a:t>Email contact</a:t>
            </a:r>
            <a:r>
              <a:rPr lang="en-US" sz="2800" dirty="0">
                <a:solidFill>
                  <a:srgbClr val="4F847F"/>
                </a:solidFill>
              </a:rPr>
              <a:t>: </a:t>
            </a:r>
            <a:r>
              <a:rPr lang="en-US" sz="2800" dirty="0" smtClean="0">
                <a:solidFill>
                  <a:srgbClr val="4F847F"/>
                </a:solidFill>
              </a:rPr>
              <a:t> grants</a:t>
            </a:r>
            <a:r>
              <a:rPr lang="en-US" sz="2800" dirty="0">
                <a:solidFill>
                  <a:srgbClr val="4F847F"/>
                </a:solidFill>
              </a:rPr>
              <a:t>@impact100sj.org</a:t>
            </a:r>
          </a:p>
          <a:p>
            <a:pPr lvl="1" algn="ctr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75000"/>
            </a:pPr>
            <a:r>
              <a:rPr lang="en-US" sz="2800" dirty="0">
                <a:solidFill>
                  <a:srgbClr val="4F847F"/>
                </a:solidFill>
              </a:rPr>
              <a:t>Questions </a:t>
            </a:r>
            <a:r>
              <a:rPr lang="en-US" sz="2800" dirty="0" smtClean="0">
                <a:solidFill>
                  <a:srgbClr val="4F847F"/>
                </a:solidFill>
              </a:rPr>
              <a:t>about </a:t>
            </a:r>
            <a:r>
              <a:rPr lang="en-US" sz="2800" dirty="0">
                <a:solidFill>
                  <a:srgbClr val="4F847F"/>
                </a:solidFill>
              </a:rPr>
              <a:t>the grant process only</a:t>
            </a:r>
          </a:p>
        </p:txBody>
      </p:sp>
    </p:spTree>
    <p:extLst>
      <p:ext uri="{BB962C8B-B14F-4D97-AF65-F5344CB8AC3E}">
        <p14:creationId xmlns:p14="http://schemas.microsoft.com/office/powerpoint/2010/main" val="159379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3440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2020 Grant Information Session</a:t>
            </a:r>
          </a:p>
        </p:txBody>
      </p:sp>
      <p:pic>
        <p:nvPicPr>
          <p:cNvPr id="7" name="Picture 6" descr="Impact100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39" y="821733"/>
            <a:ext cx="5776322" cy="22410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35483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4F847F"/>
                </a:solidFill>
                <a:latin typeface="+mn-lt"/>
              </a:rPr>
              <a:t>Collective Philanthropy Powered By Women</a:t>
            </a:r>
          </a:p>
        </p:txBody>
      </p:sp>
    </p:spTree>
    <p:extLst>
      <p:ext uri="{BB962C8B-B14F-4D97-AF65-F5344CB8AC3E}">
        <p14:creationId xmlns:p14="http://schemas.microsoft.com/office/powerpoint/2010/main" val="162497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Headline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292" y="1707496"/>
            <a:ext cx="603018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4F847F"/>
              </a:solidFill>
            </a:endParaRPr>
          </a:p>
          <a:p>
            <a:endParaRPr lang="en-US" sz="2800" dirty="0">
              <a:solidFill>
                <a:srgbClr val="4F847F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EC8126"/>
              </a:buClr>
              <a:buFont typeface="Wingdings" charset="2"/>
              <a:buChar char=""/>
            </a:pPr>
            <a:endParaRPr lang="en-US" sz="2800" dirty="0">
              <a:solidFill>
                <a:srgbClr val="4F847F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EC8126"/>
              </a:buClr>
              <a:buFont typeface="Wingdings" charset="2"/>
              <a:buChar char=""/>
            </a:pPr>
            <a:r>
              <a:rPr lang="en-US" sz="2800" dirty="0">
                <a:solidFill>
                  <a:srgbClr val="4F847F"/>
                </a:solidFill>
              </a:rPr>
              <a:t>Bullets</a:t>
            </a:r>
          </a:p>
          <a:p>
            <a:pPr marL="800100" lvl="1" indent="-342900">
              <a:spcAft>
                <a:spcPts val="600"/>
              </a:spcAft>
              <a:buClr>
                <a:srgbClr val="EC8126"/>
              </a:buClr>
              <a:buFont typeface="Wingdings" charset="2"/>
              <a:buChar char=""/>
            </a:pPr>
            <a:r>
              <a:rPr lang="en-US" sz="2800" dirty="0">
                <a:solidFill>
                  <a:srgbClr val="4F847F"/>
                </a:solidFill>
              </a:rPr>
              <a:t>Bullets</a:t>
            </a:r>
          </a:p>
          <a:p>
            <a:pPr>
              <a:buClr>
                <a:srgbClr val="EC8126"/>
              </a:buClr>
            </a:pPr>
            <a:endParaRPr lang="en-US" sz="2800" dirty="0">
              <a:solidFill>
                <a:srgbClr val="4F847F"/>
              </a:solidFill>
            </a:endParaRPr>
          </a:p>
          <a:p>
            <a:endParaRPr lang="en-US" sz="2800" dirty="0">
              <a:solidFill>
                <a:srgbClr val="4F847F"/>
              </a:solidFill>
            </a:endParaRPr>
          </a:p>
          <a:p>
            <a:endParaRPr lang="en-US" sz="2800" dirty="0">
              <a:solidFill>
                <a:srgbClr val="4F8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4676" y="1600200"/>
            <a:ext cx="7315201" cy="4525963"/>
          </a:xfrm>
        </p:spPr>
        <p:txBody>
          <a:bodyPr/>
          <a:lstStyle/>
          <a:p>
            <a:pPr>
              <a:spcBef>
                <a:spcPts val="1272"/>
              </a:spcBef>
              <a:buClr>
                <a:srgbClr val="EC8126"/>
              </a:buClr>
            </a:pPr>
            <a:r>
              <a:rPr lang="en-US" sz="2800" dirty="0"/>
              <a:t>At least 100 women</a:t>
            </a:r>
          </a:p>
          <a:p>
            <a:pPr>
              <a:spcBef>
                <a:spcPts val="1272"/>
              </a:spcBef>
              <a:buClr>
                <a:srgbClr val="EC8126"/>
              </a:buClr>
            </a:pPr>
            <a:r>
              <a:rPr lang="en-US" sz="2800" dirty="0"/>
              <a:t>Each contributes $1,150*</a:t>
            </a:r>
          </a:p>
          <a:p>
            <a:pPr>
              <a:spcBef>
                <a:spcPts val="1272"/>
              </a:spcBef>
              <a:buClr>
                <a:srgbClr val="EC8126"/>
              </a:buClr>
            </a:pPr>
            <a:r>
              <a:rPr lang="en-US" sz="2800" dirty="0"/>
              <a:t>Raising enough funds for $100,000 grant</a:t>
            </a:r>
          </a:p>
          <a:p>
            <a:pPr>
              <a:spcBef>
                <a:spcPts val="1272"/>
              </a:spcBef>
              <a:buClr>
                <a:srgbClr val="EC8126"/>
              </a:buClr>
            </a:pPr>
            <a:r>
              <a:rPr lang="en-US" sz="2800" dirty="0"/>
              <a:t>Non-profits apply; proposals reviewed; finalists selected</a:t>
            </a:r>
          </a:p>
          <a:p>
            <a:pPr>
              <a:spcBef>
                <a:spcPts val="1272"/>
              </a:spcBef>
              <a:buClr>
                <a:srgbClr val="EC8126"/>
              </a:buClr>
            </a:pPr>
            <a:r>
              <a:rPr lang="en-US" sz="2800" dirty="0"/>
              <a:t>All members vote on finalists and award grant(s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Impact100SJ Works</a:t>
            </a:r>
          </a:p>
        </p:txBody>
      </p:sp>
    </p:spTree>
    <p:extLst>
      <p:ext uri="{BB962C8B-B14F-4D97-AF65-F5344CB8AC3E}">
        <p14:creationId xmlns:p14="http://schemas.microsoft.com/office/powerpoint/2010/main" val="86032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916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Our 2020 grant process: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608" y="1295144"/>
            <a:ext cx="7905209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Informed by feedback from non-profits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First step: Eligibility Review by Finance Review Committee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Second step: Proposal Review by Focus Area Committees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Site visits to “Semi-finalists”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Focus Area Finalists determined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Finalists present at Annual Meeting followed by voting and awards</a:t>
            </a:r>
          </a:p>
        </p:txBody>
      </p:sp>
    </p:spTree>
    <p:extLst>
      <p:ext uri="{BB962C8B-B14F-4D97-AF65-F5344CB8AC3E}">
        <p14:creationId xmlns:p14="http://schemas.microsoft.com/office/powerpoint/2010/main" val="100778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14438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4 Applicant “MUSTS”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809" y="1541024"/>
            <a:ext cx="720619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65760">
              <a:spcAft>
                <a:spcPts val="600"/>
              </a:spcAft>
              <a:buClr>
                <a:srgbClr val="EC8126"/>
              </a:buClr>
              <a:buSzPct val="75000"/>
            </a:pPr>
            <a:r>
              <a:rPr lang="en-US" sz="3200" dirty="0">
                <a:solidFill>
                  <a:srgbClr val="4F847F"/>
                </a:solidFill>
              </a:rPr>
              <a:t>1) </a:t>
            </a:r>
            <a:r>
              <a:rPr lang="en-US" sz="2800" dirty="0">
                <a:solidFill>
                  <a:srgbClr val="4F847F"/>
                </a:solidFill>
              </a:rPr>
              <a:t>Must be </a:t>
            </a:r>
            <a:r>
              <a:rPr lang="en-US" sz="2800" b="1" u="sng" dirty="0">
                <a:solidFill>
                  <a:srgbClr val="4F847F"/>
                </a:solidFill>
              </a:rPr>
              <a:t>located in </a:t>
            </a:r>
            <a:r>
              <a:rPr lang="en-US" sz="2800" dirty="0">
                <a:solidFill>
                  <a:srgbClr val="4F847F"/>
                </a:solidFill>
              </a:rPr>
              <a:t>and serve Burlington, Camden, Cumberland or Gloucester Counties</a:t>
            </a:r>
          </a:p>
          <a:p>
            <a:pPr marL="914400" lvl="1" indent="-365760">
              <a:spcAft>
                <a:spcPts val="600"/>
              </a:spcAft>
              <a:buClr>
                <a:srgbClr val="EC8126"/>
              </a:buClr>
              <a:buSzPct val="75000"/>
              <a:buFont typeface="Wingdings" charset="2"/>
              <a:buChar char="v"/>
            </a:pPr>
            <a:endParaRPr lang="en-US" sz="2800" dirty="0">
              <a:solidFill>
                <a:srgbClr val="4F847F"/>
              </a:solidFill>
            </a:endParaRPr>
          </a:p>
          <a:p>
            <a:pPr lvl="1" indent="-365760">
              <a:spcAft>
                <a:spcPts val="600"/>
              </a:spcAft>
              <a:buClr>
                <a:srgbClr val="EC8126"/>
              </a:buClr>
              <a:buSzPct val="75000"/>
            </a:pPr>
            <a:r>
              <a:rPr lang="en-US" sz="2800" dirty="0">
                <a:solidFill>
                  <a:srgbClr val="4F847F"/>
                </a:solidFill>
              </a:rPr>
              <a:t>2) Have a mission and/or programs and services that focus on:</a:t>
            </a:r>
          </a:p>
          <a:p>
            <a:pPr marL="1371600" lvl="2" indent="-457200">
              <a:spcAft>
                <a:spcPts val="600"/>
              </a:spcAft>
              <a:buClr>
                <a:srgbClr val="EC8126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Arts and Culture</a:t>
            </a:r>
          </a:p>
          <a:p>
            <a:pPr marL="1371600" lvl="2" indent="-457200">
              <a:spcAft>
                <a:spcPts val="600"/>
              </a:spcAft>
              <a:buClr>
                <a:srgbClr val="EC8126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Education</a:t>
            </a:r>
          </a:p>
          <a:p>
            <a:pPr marL="1371600" lvl="2" indent="-457200">
              <a:spcAft>
                <a:spcPts val="600"/>
              </a:spcAft>
              <a:buClr>
                <a:srgbClr val="EC8126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Women, Children and Family</a:t>
            </a:r>
          </a:p>
        </p:txBody>
      </p:sp>
    </p:spTree>
    <p:extLst>
      <p:ext uri="{BB962C8B-B14F-4D97-AF65-F5344CB8AC3E}">
        <p14:creationId xmlns:p14="http://schemas.microsoft.com/office/powerpoint/2010/main" val="5483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4 Applicant “MUSTS”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447" y="2254248"/>
            <a:ext cx="70779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>
              <a:spcAft>
                <a:spcPts val="600"/>
              </a:spcAft>
              <a:buClr>
                <a:srgbClr val="EC8126"/>
              </a:buClr>
              <a:buSzPct val="75000"/>
            </a:pPr>
            <a:r>
              <a:rPr lang="en-US" sz="2800" dirty="0">
                <a:solidFill>
                  <a:srgbClr val="4F847F"/>
                </a:solidFill>
              </a:rPr>
              <a:t>3) Have annual operating budget above $300,000 and below $5,000,000</a:t>
            </a:r>
          </a:p>
          <a:p>
            <a:pPr marL="91440" lvl="1">
              <a:spcAft>
                <a:spcPts val="600"/>
              </a:spcAft>
              <a:buClr>
                <a:srgbClr val="EC8126"/>
              </a:buClr>
              <a:buSzPct val="75000"/>
            </a:pPr>
            <a:endParaRPr lang="en-US" sz="2800" dirty="0">
              <a:solidFill>
                <a:srgbClr val="4F847F"/>
              </a:solidFill>
            </a:endParaRPr>
          </a:p>
          <a:p>
            <a:pPr marL="91440" lvl="1">
              <a:spcAft>
                <a:spcPts val="600"/>
              </a:spcAft>
              <a:buClr>
                <a:srgbClr val="EC8126"/>
              </a:buClr>
              <a:buSzPct val="75000"/>
            </a:pPr>
            <a:r>
              <a:rPr lang="en-US" sz="2800" dirty="0">
                <a:solidFill>
                  <a:srgbClr val="4F847F"/>
                </a:solidFill>
              </a:rPr>
              <a:t>4) Have 3 full years of audited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2927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$100,000 Core Mission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761" y="2042160"/>
            <a:ext cx="7375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Core mission grant’s focus: improving an organization’s functionality 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Core mission grant’s goal: improving the organization’s effectiveness and efficiency</a:t>
            </a:r>
          </a:p>
        </p:txBody>
      </p:sp>
    </p:spTree>
    <p:extLst>
      <p:ext uri="{BB962C8B-B14F-4D97-AF65-F5344CB8AC3E}">
        <p14:creationId xmlns:p14="http://schemas.microsoft.com/office/powerpoint/2010/main" val="320450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3" y="3241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EC81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+mn-lt"/>
              </a:rPr>
              <a:t>Core Mission is Not Operating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8325" y="2254294"/>
            <a:ext cx="6251900" cy="172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60"/>
              </a:lnSpc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It is for a </a:t>
            </a:r>
            <a:r>
              <a:rPr lang="en-US" sz="2800" b="1" u="sng" dirty="0">
                <a:solidFill>
                  <a:srgbClr val="4F847F"/>
                </a:solidFill>
              </a:rPr>
              <a:t>project of significance</a:t>
            </a:r>
            <a:r>
              <a:rPr lang="en-US" sz="2800" b="1" dirty="0">
                <a:solidFill>
                  <a:srgbClr val="4F847F"/>
                </a:solidFill>
              </a:rPr>
              <a:t> </a:t>
            </a:r>
          </a:p>
          <a:p>
            <a:pPr marL="457200" indent="-457200">
              <a:lnSpc>
                <a:spcPts val="3860"/>
              </a:lnSpc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It will take organization to </a:t>
            </a:r>
            <a:r>
              <a:rPr lang="en-US" sz="2800" b="1" u="sng" dirty="0">
                <a:solidFill>
                  <a:srgbClr val="4F847F"/>
                </a:solidFill>
              </a:rPr>
              <a:t>next level</a:t>
            </a:r>
            <a:endParaRPr lang="en-US" sz="2800" u="sng" dirty="0">
              <a:solidFill>
                <a:srgbClr val="4F847F"/>
              </a:solidFill>
            </a:endParaRPr>
          </a:p>
          <a:p>
            <a:pPr marL="457200" indent="-457200">
              <a:lnSpc>
                <a:spcPts val="3860"/>
              </a:lnSpc>
              <a:spcAft>
                <a:spcPts val="600"/>
              </a:spcAft>
              <a:buClr>
                <a:srgbClr val="EC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847F"/>
                </a:solidFill>
              </a:rPr>
              <a:t>It will be </a:t>
            </a:r>
            <a:r>
              <a:rPr lang="en-US" sz="2800" b="1" dirty="0">
                <a:solidFill>
                  <a:srgbClr val="4F847F"/>
                </a:solidFill>
              </a:rPr>
              <a:t>transformative</a:t>
            </a:r>
          </a:p>
        </p:txBody>
      </p:sp>
    </p:spTree>
    <p:extLst>
      <p:ext uri="{BB962C8B-B14F-4D97-AF65-F5344CB8AC3E}">
        <p14:creationId xmlns:p14="http://schemas.microsoft.com/office/powerpoint/2010/main" val="7541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786" y="2172631"/>
            <a:ext cx="5920125" cy="2675149"/>
          </a:xfrm>
        </p:spPr>
        <p:txBody>
          <a:bodyPr/>
          <a:lstStyle/>
          <a:p>
            <a:pPr>
              <a:buClr>
                <a:srgbClr val="EC8126"/>
              </a:buClr>
            </a:pPr>
            <a:r>
              <a:rPr lang="en-US" sz="2800" dirty="0"/>
              <a:t>Capital improvements</a:t>
            </a:r>
          </a:p>
          <a:p>
            <a:pPr>
              <a:buClr>
                <a:srgbClr val="EC8126"/>
              </a:buClr>
            </a:pPr>
            <a:r>
              <a:rPr lang="en-US" sz="2800" dirty="0"/>
              <a:t>Service expansion</a:t>
            </a:r>
          </a:p>
          <a:p>
            <a:pPr>
              <a:buClr>
                <a:srgbClr val="EC8126"/>
              </a:buClr>
            </a:pPr>
            <a:r>
              <a:rPr lang="en-US" sz="2800" dirty="0"/>
              <a:t>Increasing organizational capacity</a:t>
            </a:r>
          </a:p>
          <a:p>
            <a:pPr>
              <a:buClr>
                <a:srgbClr val="EC8126"/>
              </a:buClr>
            </a:pPr>
            <a:r>
              <a:rPr lang="en-US" sz="2800" dirty="0"/>
              <a:t>Program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Core Mission Grants</a:t>
            </a:r>
          </a:p>
        </p:txBody>
      </p:sp>
    </p:spTree>
    <p:extLst>
      <p:ext uri="{BB962C8B-B14F-4D97-AF65-F5344CB8AC3E}">
        <p14:creationId xmlns:p14="http://schemas.microsoft.com/office/powerpoint/2010/main" val="108590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791</Words>
  <Application>Microsoft Macintosh PowerPoint</Application>
  <PresentationFormat>On-screen Show (4:3)</PresentationFormat>
  <Paragraphs>138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2020 Grant Information Session</vt:lpstr>
      <vt:lpstr>PowerPoint Presentation</vt:lpstr>
      <vt:lpstr>How Impact100SJ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Core Mission Grants</vt:lpstr>
      <vt:lpstr>Examples from previous grant proposals</vt:lpstr>
      <vt:lpstr>First Step</vt:lpstr>
      <vt:lpstr>What Are three things that  Finance Review Committee looks for?</vt:lpstr>
      <vt:lpstr>Financial Benchmarks</vt:lpstr>
      <vt:lpstr>Second Step</vt:lpstr>
      <vt:lpstr>PowerPoint Presentation</vt:lpstr>
      <vt:lpstr>PowerPoint Presentation</vt:lpstr>
      <vt:lpstr>PowerPoint Presentation</vt:lpstr>
      <vt:lpstr>Site visits to “semi-finalists”</vt:lpstr>
      <vt:lpstr>Finalists Selected</vt:lpstr>
      <vt:lpstr>PowerPoint Presentation</vt:lpstr>
      <vt:lpstr>PowerPoint Presentation</vt:lpstr>
      <vt:lpstr>PowerPoint Presentation</vt:lpstr>
      <vt:lpstr>PowerPoint Presentation</vt:lpstr>
    </vt:vector>
  </TitlesOfParts>
  <Company>K Ruffin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Ruffin</dc:creator>
  <cp:lastModifiedBy>Kyle Ruffin</cp:lastModifiedBy>
  <cp:revision>52</cp:revision>
  <dcterms:created xsi:type="dcterms:W3CDTF">2018-01-16T22:23:02Z</dcterms:created>
  <dcterms:modified xsi:type="dcterms:W3CDTF">2019-11-15T19:36:33Z</dcterms:modified>
</cp:coreProperties>
</file>